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8"/>
  </p:notesMasterIdLst>
  <p:sldIdLst>
    <p:sldId id="256" r:id="rId2"/>
    <p:sldId id="257" r:id="rId3"/>
    <p:sldId id="258" r:id="rId4"/>
    <p:sldId id="272" r:id="rId5"/>
    <p:sldId id="273" r:id="rId6"/>
    <p:sldId id="261" r:id="rId7"/>
    <p:sldId id="262" r:id="rId8"/>
    <p:sldId id="260" r:id="rId9"/>
    <p:sldId id="264" r:id="rId10"/>
    <p:sldId id="265" r:id="rId11"/>
    <p:sldId id="276" r:id="rId12"/>
    <p:sldId id="271" r:id="rId13"/>
    <p:sldId id="277" r:id="rId14"/>
    <p:sldId id="275" r:id="rId15"/>
    <p:sldId id="278" r:id="rId16"/>
    <p:sldId id="279" r:id="rId17"/>
    <p:sldId id="280" r:id="rId18"/>
    <p:sldId id="282" r:id="rId19"/>
    <p:sldId id="281" r:id="rId20"/>
    <p:sldId id="274" r:id="rId21"/>
    <p:sldId id="283" r:id="rId22"/>
    <p:sldId id="267" r:id="rId23"/>
    <p:sldId id="285" r:id="rId24"/>
    <p:sldId id="284" r:id="rId25"/>
    <p:sldId id="268" r:id="rId26"/>
    <p:sldId id="26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223" autoAdjust="0"/>
  </p:normalViewPr>
  <p:slideViewPr>
    <p:cSldViewPr snapToGrid="0">
      <p:cViewPr varScale="1">
        <p:scale>
          <a:sx n="51" d="100"/>
          <a:sy n="51" d="100"/>
        </p:scale>
        <p:origin x="145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5B725B-81AC-48F5-B30C-C69E2575E675}" type="datetimeFigureOut">
              <a:rPr lang="en-US" smtClean="0"/>
              <a:t>12/2/2016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0AE1D-66B8-4F28-861C-0E8520D673D0}" type="slidenum">
              <a:rPr lang="en-US" smtClean="0"/>
              <a:t>‹#›</a:t>
            </a:fld>
            <a:endParaRPr lang="en-US"/>
          </a:p>
        </p:txBody>
      </p:sp>
    </p:spTree>
    <p:extLst>
      <p:ext uri="{BB962C8B-B14F-4D97-AF65-F5344CB8AC3E}">
        <p14:creationId xmlns:p14="http://schemas.microsoft.com/office/powerpoint/2010/main" val="3185058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this happened to you?” – Motivation</a:t>
            </a:r>
            <a:r>
              <a:rPr lang="en-US" baseline="0" dirty="0" smtClean="0"/>
              <a:t> of Inductive Charging</a:t>
            </a:r>
            <a:r>
              <a:rPr lang="en-US" dirty="0" smtClean="0"/>
              <a:t>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2</a:t>
            </a:fld>
            <a:endParaRPr lang="en-US"/>
          </a:p>
        </p:txBody>
      </p:sp>
    </p:spTree>
    <p:extLst>
      <p:ext uri="{BB962C8B-B14F-4D97-AF65-F5344CB8AC3E}">
        <p14:creationId xmlns:p14="http://schemas.microsoft.com/office/powerpoint/2010/main" val="1083838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11</a:t>
            </a:fld>
            <a:endParaRPr lang="en-US"/>
          </a:p>
        </p:txBody>
      </p:sp>
    </p:spTree>
    <p:extLst>
      <p:ext uri="{BB962C8B-B14F-4D97-AF65-F5344CB8AC3E}">
        <p14:creationId xmlns:p14="http://schemas.microsoft.com/office/powerpoint/2010/main" val="355311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a:t>
            </a:r>
            <a:r>
              <a:rPr lang="en-US" baseline="0" dirty="0" smtClean="0"/>
              <a:t> </a:t>
            </a:r>
            <a:r>
              <a:rPr lang="en-US" dirty="0" smtClean="0"/>
              <a:t>Did we actually</a:t>
            </a:r>
            <a:r>
              <a:rPr lang="en-US" baseline="0" dirty="0" smtClean="0"/>
              <a:t> use this formula? I thought we just hooked it up at our driving frequency and measured the inductance.</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12</a:t>
            </a:fld>
            <a:endParaRPr lang="en-US"/>
          </a:p>
        </p:txBody>
      </p:sp>
    </p:spTree>
    <p:extLst>
      <p:ext uri="{BB962C8B-B14F-4D97-AF65-F5344CB8AC3E}">
        <p14:creationId xmlns:p14="http://schemas.microsoft.com/office/powerpoint/2010/main" val="933034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14</a:t>
            </a:fld>
            <a:endParaRPr lang="en-US"/>
          </a:p>
        </p:txBody>
      </p:sp>
    </p:spTree>
    <p:extLst>
      <p:ext uri="{BB962C8B-B14F-4D97-AF65-F5344CB8AC3E}">
        <p14:creationId xmlns:p14="http://schemas.microsoft.com/office/powerpoint/2010/main" val="3235363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15</a:t>
            </a:fld>
            <a:endParaRPr lang="en-US"/>
          </a:p>
        </p:txBody>
      </p:sp>
    </p:spTree>
    <p:extLst>
      <p:ext uri="{BB962C8B-B14F-4D97-AF65-F5344CB8AC3E}">
        <p14:creationId xmlns:p14="http://schemas.microsoft.com/office/powerpoint/2010/main" val="3595473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 Output</a:t>
            </a:r>
            <a:r>
              <a:rPr lang="en-US" baseline="0" dirty="0" smtClean="0"/>
              <a:t> stage development</a:t>
            </a:r>
          </a:p>
          <a:p>
            <a:endParaRPr lang="en-US" baseline="0" dirty="0" smtClean="0"/>
          </a:p>
          <a:p>
            <a:r>
              <a:rPr lang="en-US" baseline="0" dirty="0" smtClean="0"/>
              <a:t>In another class we studied “Complementary Symmetry Amplifiers” an energy efficient and simple circuit. </a:t>
            </a:r>
          </a:p>
          <a:p>
            <a:endParaRPr lang="en-US" baseline="0" dirty="0" smtClean="0"/>
          </a:p>
          <a:p>
            <a:r>
              <a:rPr lang="en-US" baseline="0" dirty="0" smtClean="0"/>
              <a:t>In LT Spice this worked and met our design spec. </a:t>
            </a:r>
            <a:endParaRPr lang="en-US" baseline="0" dirty="0" smtClean="0"/>
          </a:p>
          <a:p>
            <a:endParaRPr lang="en-US" baseline="0" dirty="0" smtClean="0"/>
          </a:p>
          <a:p>
            <a:r>
              <a:rPr lang="en-US" baseline="0" dirty="0" smtClean="0"/>
              <a:t>The design proved to be unnecessarily complicated and a single common collector power transistor or array of 5 parallel smaller transistors worked well and was a much simpler design and took up less board space.</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16</a:t>
            </a:fld>
            <a:endParaRPr lang="en-US"/>
          </a:p>
        </p:txBody>
      </p:sp>
    </p:spTree>
    <p:extLst>
      <p:ext uri="{BB962C8B-B14F-4D97-AF65-F5344CB8AC3E}">
        <p14:creationId xmlns:p14="http://schemas.microsoft.com/office/powerpoint/2010/main" val="2451921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Implementation </a:t>
            </a:r>
          </a:p>
          <a:p>
            <a:endParaRPr lang="en-US" dirty="0" smtClean="0"/>
          </a:p>
          <a:p>
            <a:r>
              <a:rPr lang="en-US" dirty="0" smtClean="0"/>
              <a:t>The</a:t>
            </a:r>
            <a:r>
              <a:rPr lang="en-US" baseline="0" dirty="0" smtClean="0"/>
              <a:t> circuit from before was built and tested with transistor arrays and single transistors. At first we used 2N3904s. Given a max collector current of 200 mA we reckoned 5 transistors or </a:t>
            </a:r>
          </a:p>
          <a:p>
            <a:r>
              <a:rPr lang="en-US" baseline="0" dirty="0" smtClean="0"/>
              <a:t>So in parallel, depending on coupling efficiencies, would meet the USB power spec. </a:t>
            </a:r>
          </a:p>
          <a:p>
            <a:endParaRPr lang="en-US" baseline="0" dirty="0" smtClean="0"/>
          </a:p>
          <a:p>
            <a:r>
              <a:rPr lang="en-US" baseline="0" dirty="0" smtClean="0"/>
              <a:t>We constructed this circuit and it wasn’t quite what we expected. The warning decal in the corner gives some indication of what. </a:t>
            </a:r>
          </a:p>
          <a:p>
            <a:endParaRPr lang="en-US" baseline="0" dirty="0" smtClean="0"/>
          </a:p>
          <a:p>
            <a:r>
              <a:rPr lang="en-US" baseline="0" dirty="0" smtClean="0"/>
              <a:t>The why is, of course, nothing was </a:t>
            </a:r>
            <a:r>
              <a:rPr lang="en-US" baseline="0" dirty="0" err="1" smtClean="0"/>
              <a:t>heatsunk</a:t>
            </a:r>
            <a:r>
              <a:rPr lang="en-US" baseline="0" dirty="0" smtClean="0"/>
              <a:t> during testing. </a:t>
            </a:r>
          </a:p>
          <a:p>
            <a:endParaRPr lang="en-US" baseline="0" dirty="0" smtClean="0"/>
          </a:p>
          <a:p>
            <a:r>
              <a:rPr lang="en-US" baseline="0" dirty="0" smtClean="0"/>
              <a:t>This conclusion however was only reached after some non-trivial lab time. Many transistors had burned out but it wasn’t obvious with some of them. Additionally some transistors in our toolboxes were burnt out in ECE 322 but we had neglected our duty of throwing them out then. </a:t>
            </a:r>
          </a:p>
          <a:p>
            <a:endParaRPr lang="en-US" baseline="0" dirty="0" smtClean="0"/>
          </a:p>
          <a:p>
            <a:r>
              <a:rPr lang="en-US" baseline="0" dirty="0" smtClean="0"/>
              <a:t>Testing several with a curve tracer confirmed the suspicions. One lab session however our enthusiasm for carrying on was deterred by an acute lack of working transistors. Fortunately however we found a </a:t>
            </a:r>
          </a:p>
          <a:p>
            <a:r>
              <a:rPr lang="en-US" baseline="0" dirty="0" smtClean="0"/>
              <a:t>stash of N-type </a:t>
            </a:r>
            <a:r>
              <a:rPr lang="en-US" baseline="0" dirty="0" err="1" smtClean="0"/>
              <a:t>Mosfets</a:t>
            </a:r>
            <a:r>
              <a:rPr lang="en-US" baseline="0" dirty="0" smtClean="0"/>
              <a:t>.</a:t>
            </a:r>
          </a:p>
          <a:p>
            <a:endParaRPr lang="en-US" baseline="0" dirty="0" smtClean="0"/>
          </a:p>
          <a:p>
            <a:r>
              <a:rPr lang="en-US" baseline="0" dirty="0" smtClean="0"/>
              <a:t>In this test case the transistors were being driven by a sine wave which was also largely contributing to the acute heat dissipation in the transistors. More explained on this in later slides.</a:t>
            </a:r>
            <a:endParaRPr lang="en-US" baseline="0" dirty="0" smtClean="0"/>
          </a:p>
        </p:txBody>
      </p:sp>
      <p:sp>
        <p:nvSpPr>
          <p:cNvPr id="4" name="Slide Number Placeholder 3"/>
          <p:cNvSpPr>
            <a:spLocks noGrp="1"/>
          </p:cNvSpPr>
          <p:nvPr>
            <p:ph type="sldNum" sz="quarter" idx="10"/>
          </p:nvPr>
        </p:nvSpPr>
        <p:spPr/>
        <p:txBody>
          <a:bodyPr/>
          <a:lstStyle/>
          <a:p>
            <a:fld id="{EAC0AE1D-66B8-4F28-861C-0E8520D673D0}" type="slidenum">
              <a:rPr lang="en-US" smtClean="0"/>
              <a:t>17</a:t>
            </a:fld>
            <a:endParaRPr lang="en-US"/>
          </a:p>
        </p:txBody>
      </p:sp>
    </p:spTree>
    <p:extLst>
      <p:ext uri="{BB962C8B-B14F-4D97-AF65-F5344CB8AC3E}">
        <p14:creationId xmlns:p14="http://schemas.microsoft.com/office/powerpoint/2010/main" val="2510871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a:t>
            </a:r>
            <a:r>
              <a:rPr lang="en-US" baseline="0" dirty="0" smtClean="0"/>
              <a:t>r experiencing excessive heat dissipation in the transistors driving the coil and analyzing the FFT of the </a:t>
            </a:r>
            <a:r>
              <a:rPr lang="en-US" baseline="0" dirty="0" err="1" smtClean="0"/>
              <a:t>adafruit</a:t>
            </a:r>
            <a:r>
              <a:rPr lang="en-US" baseline="0" dirty="0" smtClean="0"/>
              <a:t> charging kit we realized that it was actually more efficient to drive the coils with a square wave rather than a sinusoidal wave. A direct PWM signal was sent into the driving transistor circuitry and proved our deductions correct.</a:t>
            </a:r>
          </a:p>
          <a:p>
            <a:endParaRPr lang="en-US" baseline="0" dirty="0" smtClean="0"/>
          </a:p>
          <a:p>
            <a:r>
              <a:rPr lang="en-US" baseline="0" dirty="0" smtClean="0"/>
              <a:t>The main reason for the greater efficiency in using a direct PWM input signal is because the </a:t>
            </a:r>
            <a:r>
              <a:rPr lang="en-US" baseline="0" dirty="0" err="1" smtClean="0"/>
              <a:t>mosfets</a:t>
            </a:r>
            <a:r>
              <a:rPr lang="en-US" baseline="0" dirty="0" smtClean="0"/>
              <a:t> only heat up when they switch and with a sine wave we are extending the period of time over which they switch. Whereas a square wave is much more near instantaneous and therefore the transistors don’t get nearly as hot. </a:t>
            </a:r>
          </a:p>
          <a:p>
            <a:endParaRPr lang="en-US" baseline="0" dirty="0" smtClean="0"/>
          </a:p>
          <a:p>
            <a:r>
              <a:rPr lang="en-US" baseline="0" dirty="0" smtClean="0"/>
              <a:t>This allows the coils to dissipate the heat rather than the transistors which is favorable due to their larger surface area as compared to the transistors.</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18</a:t>
            </a:fld>
            <a:endParaRPr lang="en-US"/>
          </a:p>
        </p:txBody>
      </p:sp>
    </p:spTree>
    <p:extLst>
      <p:ext uri="{BB962C8B-B14F-4D97-AF65-F5344CB8AC3E}">
        <p14:creationId xmlns:p14="http://schemas.microsoft.com/office/powerpoint/2010/main" val="779006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a:t>
            </a:r>
            <a:r>
              <a:rPr lang="en-US" baseline="0" dirty="0" smtClean="0"/>
              <a:t> </a:t>
            </a:r>
            <a:endParaRPr lang="en-US" baseline="0" dirty="0" smtClean="0"/>
          </a:p>
          <a:p>
            <a:endParaRPr lang="en-US" baseline="0" dirty="0" smtClean="0"/>
          </a:p>
          <a:p>
            <a:r>
              <a:rPr lang="en-US" baseline="0" dirty="0" smtClean="0"/>
              <a:t>This was a first pass at successful and useful output</a:t>
            </a:r>
          </a:p>
          <a:p>
            <a:endParaRPr lang="en-US" baseline="0" dirty="0" smtClean="0"/>
          </a:p>
          <a:p>
            <a:r>
              <a:rPr lang="en-US" baseline="0" dirty="0" smtClean="0"/>
              <a:t>However this was improved later by measuring the resonant frequency of the various coils we made. We found the homespun </a:t>
            </a:r>
            <a:r>
              <a:rPr lang="en-US" baseline="0" dirty="0" err="1" smtClean="0"/>
              <a:t>Litz</a:t>
            </a:r>
            <a:r>
              <a:rPr lang="en-US" baseline="0" dirty="0" smtClean="0"/>
              <a:t> coils the most efficient and we measured the resonant frequency to be around 2MHz. </a:t>
            </a:r>
          </a:p>
          <a:p>
            <a:endParaRPr lang="en-US" baseline="0" dirty="0" smtClean="0"/>
          </a:p>
          <a:p>
            <a:r>
              <a:rPr lang="en-US" baseline="0" dirty="0" smtClean="0"/>
              <a:t>Since our transistors had a maximum switching frequency of 4MHz we changed our PWM to this frequency and power transfer was much better. </a:t>
            </a:r>
          </a:p>
          <a:p>
            <a:endParaRPr lang="en-US" baseline="0" dirty="0" smtClean="0"/>
          </a:p>
          <a:p>
            <a:r>
              <a:rPr lang="en-US" baseline="0" dirty="0" smtClean="0"/>
              <a:t>But for regulating this to DC we decided it would be much more beneficial to work with a lower frequency, so we added a cap for an LC resonant frequency of 246 KHz, which was an improvement in efficiency and the output was about 5 V peak.</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19</a:t>
            </a:fld>
            <a:endParaRPr lang="en-US"/>
          </a:p>
        </p:txBody>
      </p:sp>
    </p:spTree>
    <p:extLst>
      <p:ext uri="{BB962C8B-B14F-4D97-AF65-F5344CB8AC3E}">
        <p14:creationId xmlns:p14="http://schemas.microsoft.com/office/powerpoint/2010/main" val="2183194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20</a:t>
            </a:fld>
            <a:endParaRPr lang="en-US"/>
          </a:p>
        </p:txBody>
      </p:sp>
    </p:spTree>
    <p:extLst>
      <p:ext uri="{BB962C8B-B14F-4D97-AF65-F5344CB8AC3E}">
        <p14:creationId xmlns:p14="http://schemas.microsoft.com/office/powerpoint/2010/main" val="2185925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21</a:t>
            </a:fld>
            <a:endParaRPr lang="en-US"/>
          </a:p>
        </p:txBody>
      </p:sp>
    </p:spTree>
    <p:extLst>
      <p:ext uri="{BB962C8B-B14F-4D97-AF65-F5344CB8AC3E}">
        <p14:creationId xmlns:p14="http://schemas.microsoft.com/office/powerpoint/2010/main" val="174724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Motivation:</a:t>
            </a:r>
            <a:r>
              <a:rPr lang="en-US" sz="1200" b="0" i="0" kern="1200" dirty="0" smtClean="0">
                <a:solidFill>
                  <a:schemeClr val="tx1"/>
                </a:solidFill>
                <a:effectLst/>
                <a:latin typeface="+mn-lt"/>
                <a:ea typeface="+mn-ea"/>
                <a:cs typeface="+mn-cs"/>
              </a:rPr>
              <a:t> While this technology is already commercially available and several wireless charging standards exist (Qi, </a:t>
            </a:r>
            <a:r>
              <a:rPr lang="en-US" sz="1200" b="0" i="0" kern="1200" dirty="0" err="1" smtClean="0">
                <a:solidFill>
                  <a:schemeClr val="tx1"/>
                </a:solidFill>
                <a:effectLst/>
                <a:latin typeface="+mn-lt"/>
                <a:ea typeface="+mn-ea"/>
                <a:cs typeface="+mn-cs"/>
              </a:rPr>
              <a:t>Rezence</a:t>
            </a:r>
            <a:r>
              <a:rPr lang="en-US" sz="1200" b="0" i="0" kern="1200" dirty="0" smtClean="0">
                <a:solidFill>
                  <a:schemeClr val="tx1"/>
                </a:solidFill>
                <a:effectLst/>
                <a:latin typeface="+mn-lt"/>
                <a:ea typeface="+mn-ea"/>
                <a:cs typeface="+mn-cs"/>
              </a:rPr>
              <a:t>), the purpose of this project is to become more familiar with wireless energy transmission and explore the feasibility of integrating wireless charging technology into consumer electronics.</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3</a:t>
            </a:fld>
            <a:endParaRPr lang="en-US"/>
          </a:p>
        </p:txBody>
      </p:sp>
    </p:spTree>
    <p:extLst>
      <p:ext uri="{BB962C8B-B14F-4D97-AF65-F5344CB8AC3E}">
        <p14:creationId xmlns:p14="http://schemas.microsoft.com/office/powerpoint/2010/main" val="3020580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a:t>
            </a:r>
            <a:r>
              <a:rPr lang="en-US" baseline="0" dirty="0" smtClean="0"/>
              <a:t> two simple states</a:t>
            </a:r>
          </a:p>
          <a:p>
            <a:endParaRPr lang="en-US" baseline="0" dirty="0" smtClean="0"/>
          </a:p>
          <a:p>
            <a:r>
              <a:rPr lang="en-US" baseline="0" dirty="0" smtClean="0"/>
              <a:t>Implementation shown on next slide</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22</a:t>
            </a:fld>
            <a:endParaRPr lang="en-US"/>
          </a:p>
        </p:txBody>
      </p:sp>
    </p:spTree>
    <p:extLst>
      <p:ext uri="{BB962C8B-B14F-4D97-AF65-F5344CB8AC3E}">
        <p14:creationId xmlns:p14="http://schemas.microsoft.com/office/powerpoint/2010/main" val="3582266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t>
            </a:r>
            <a:r>
              <a:rPr lang="en-US" baseline="0" dirty="0" smtClean="0"/>
              <a:t> Microprocessor code</a:t>
            </a:r>
          </a:p>
          <a:p>
            <a:endParaRPr lang="en-US" baseline="0" dirty="0" smtClean="0"/>
          </a:p>
          <a:p>
            <a:r>
              <a:rPr lang="en-US" baseline="0" dirty="0" smtClean="0"/>
              <a:t>Not stressing the </a:t>
            </a:r>
            <a:r>
              <a:rPr lang="en-US" baseline="0" dirty="0" err="1" smtClean="0"/>
              <a:t>uP</a:t>
            </a:r>
            <a:r>
              <a:rPr lang="en-US" baseline="0" smtClean="0"/>
              <a:t> too much</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23</a:t>
            </a:fld>
            <a:endParaRPr lang="en-US"/>
          </a:p>
        </p:txBody>
      </p:sp>
    </p:spTree>
    <p:extLst>
      <p:ext uri="{BB962C8B-B14F-4D97-AF65-F5344CB8AC3E}">
        <p14:creationId xmlns:p14="http://schemas.microsoft.com/office/powerpoint/2010/main" val="2704635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here a moment,</a:t>
            </a:r>
            <a:r>
              <a:rPr lang="en-US" baseline="0" dirty="0" smtClean="0"/>
              <a:t> than advance slide.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4</a:t>
            </a:fld>
            <a:endParaRPr lang="en-US"/>
          </a:p>
        </p:txBody>
      </p:sp>
    </p:spTree>
    <p:extLst>
      <p:ext uri="{BB962C8B-B14F-4D97-AF65-F5344CB8AC3E}">
        <p14:creationId xmlns:p14="http://schemas.microsoft.com/office/powerpoint/2010/main" val="129709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Objective – “Wirelessly</a:t>
            </a:r>
            <a:r>
              <a:rPr lang="en-US" baseline="0" dirty="0" smtClean="0"/>
              <a:t> charge a USB device” That’s It! </a:t>
            </a:r>
          </a:p>
          <a:p>
            <a:endParaRPr lang="en-US" baseline="0" dirty="0" smtClean="0"/>
          </a:p>
          <a:p>
            <a:r>
              <a:rPr lang="en-US" baseline="0" dirty="0" smtClean="0"/>
              <a:t>To explicitly address the second sentence – a working prototype is desired.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5</a:t>
            </a:fld>
            <a:endParaRPr lang="en-US"/>
          </a:p>
        </p:txBody>
      </p:sp>
    </p:spTree>
    <p:extLst>
      <p:ext uri="{BB962C8B-B14F-4D97-AF65-F5344CB8AC3E}">
        <p14:creationId xmlns:p14="http://schemas.microsoft.com/office/powerpoint/2010/main" val="264566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Existing Solutions </a:t>
            </a:r>
          </a:p>
          <a:p>
            <a:r>
              <a:rPr lang="en-US" dirty="0" smtClean="0"/>
              <a:t>Like</a:t>
            </a:r>
            <a:r>
              <a:rPr lang="en-US" baseline="0" dirty="0" smtClean="0"/>
              <a:t> our objective, many of these products target the USB devices market.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6</a:t>
            </a:fld>
            <a:endParaRPr lang="en-US"/>
          </a:p>
        </p:txBody>
      </p:sp>
    </p:spTree>
    <p:extLst>
      <p:ext uri="{BB962C8B-B14F-4D97-AF65-F5344CB8AC3E}">
        <p14:creationId xmlns:p14="http://schemas.microsoft.com/office/powerpoint/2010/main" val="1173933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Continued from</a:t>
            </a:r>
            <a:r>
              <a:rPr lang="en-US" baseline="0" dirty="0" smtClean="0"/>
              <a:t> previous slide</a:t>
            </a:r>
          </a:p>
          <a:p>
            <a:endParaRPr lang="en-US" baseline="0" dirty="0" smtClean="0"/>
          </a:p>
          <a:p>
            <a:r>
              <a:rPr lang="en-US" baseline="0" dirty="0" smtClean="0"/>
              <a:t>As Amazon shows us, their exist a plethora of options available.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7</a:t>
            </a:fld>
            <a:endParaRPr lang="en-US"/>
          </a:p>
        </p:txBody>
      </p:sp>
    </p:spTree>
    <p:extLst>
      <p:ext uri="{BB962C8B-B14F-4D97-AF65-F5344CB8AC3E}">
        <p14:creationId xmlns:p14="http://schemas.microsoft.com/office/powerpoint/2010/main" val="932592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Requirements – </a:t>
            </a:r>
          </a:p>
          <a:p>
            <a:r>
              <a:rPr lang="en-US" dirty="0" smtClean="0"/>
              <a:t>An acceptable solution would be a device that supplies</a:t>
            </a:r>
            <a:r>
              <a:rPr lang="en-US" baseline="0" dirty="0" smtClean="0"/>
              <a:t> USB spec power.</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8</a:t>
            </a:fld>
            <a:endParaRPr lang="en-US"/>
          </a:p>
        </p:txBody>
      </p:sp>
    </p:spTree>
    <p:extLst>
      <p:ext uri="{BB962C8B-B14F-4D97-AF65-F5344CB8AC3E}">
        <p14:creationId xmlns:p14="http://schemas.microsoft.com/office/powerpoint/2010/main" val="2305744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Approach</a:t>
            </a:r>
            <a:r>
              <a:rPr lang="en-US" baseline="0" dirty="0" smtClean="0"/>
              <a:t> – Test and Characterize an existing product. Seen here is a set from the </a:t>
            </a:r>
            <a:r>
              <a:rPr lang="en-US" baseline="0" dirty="0" err="1" smtClean="0"/>
              <a:t>Adafruit</a:t>
            </a:r>
            <a:r>
              <a:rPr lang="en-US" baseline="0" dirty="0" smtClean="0"/>
              <a:t> company. We turned the set on and used a few turns of hookup wire as an inductive tap. With this we were able to characterize the output waveform. Seen in the lower right of this slide is an FFT of the transmitter. This waveform is rich in harmonics. This led us to believe that sinusoidal driving isn’t necessary - wave shaping isn’t critical. Incidentally the time domain waveform looked like a half rectified sine wave with jitter.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9</a:t>
            </a:fld>
            <a:endParaRPr lang="en-US"/>
          </a:p>
        </p:txBody>
      </p:sp>
    </p:spTree>
    <p:extLst>
      <p:ext uri="{BB962C8B-B14F-4D97-AF65-F5344CB8AC3E}">
        <p14:creationId xmlns:p14="http://schemas.microsoft.com/office/powerpoint/2010/main" val="179684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10</a:t>
            </a:fld>
            <a:endParaRPr lang="en-US"/>
          </a:p>
        </p:txBody>
      </p:sp>
    </p:spTree>
    <p:extLst>
      <p:ext uri="{BB962C8B-B14F-4D97-AF65-F5344CB8AC3E}">
        <p14:creationId xmlns:p14="http://schemas.microsoft.com/office/powerpoint/2010/main" val="3162667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6A42BE9-8BFB-453E-8F9E-44EC372C1C0E}" type="datetimeFigureOut">
              <a:rPr lang="en-US" smtClean="0"/>
              <a:t>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312426379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A42BE9-8BFB-453E-8F9E-44EC372C1C0E}" type="datetimeFigureOut">
              <a:rPr lang="en-US" smtClean="0"/>
              <a:t>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2847186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A42BE9-8BFB-453E-8F9E-44EC372C1C0E}" type="datetimeFigureOut">
              <a:rPr lang="en-US" smtClean="0"/>
              <a:t>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178736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A42BE9-8BFB-453E-8F9E-44EC372C1C0E}" type="datetimeFigureOut">
              <a:rPr lang="en-US" smtClean="0"/>
              <a:t>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1427760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E6A42BE9-8BFB-453E-8F9E-44EC372C1C0E}" type="datetimeFigureOut">
              <a:rPr lang="en-US" smtClean="0"/>
              <a:t>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11565733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E6A42BE9-8BFB-453E-8F9E-44EC372C1C0E}" type="datetimeFigureOut">
              <a:rPr lang="en-US" smtClean="0"/>
              <a:t>12/2/2016</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1415908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E6A42BE9-8BFB-453E-8F9E-44EC372C1C0E}" type="datetimeFigureOut">
              <a:rPr lang="en-US" smtClean="0"/>
              <a:t>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1C48-6650-4AF5-8ED7-2214085E34EE}"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44123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6A42BE9-8BFB-453E-8F9E-44EC372C1C0E}" type="datetimeFigureOut">
              <a:rPr lang="en-US" smtClean="0"/>
              <a:t>12/2/2016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406562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42BE9-8BFB-453E-8F9E-44EC372C1C0E}" type="datetimeFigureOut">
              <a:rPr lang="en-US" smtClean="0"/>
              <a:t>12/2/2016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292755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E6A42BE9-8BFB-453E-8F9E-44EC372C1C0E}" type="datetimeFigureOut">
              <a:rPr lang="en-US" smtClean="0"/>
              <a:t>12/2/2016</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3863339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6A42BE9-8BFB-453E-8F9E-44EC372C1C0E}" type="datetimeFigureOut">
              <a:rPr lang="en-US" smtClean="0"/>
              <a:t>12/2/2016</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2583076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6A42BE9-8BFB-453E-8F9E-44EC372C1C0E}" type="datetimeFigureOut">
              <a:rPr lang="en-US" smtClean="0"/>
              <a:t>12/2/2016</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E981C48-6650-4AF5-8ED7-2214085E34EE}" type="slidenum">
              <a:rPr lang="en-US" smtClean="0"/>
              <a:t>‹#›</a:t>
            </a:fld>
            <a:endParaRPr lang="en-US"/>
          </a:p>
        </p:txBody>
      </p:sp>
    </p:spTree>
    <p:extLst>
      <p:ext uri="{BB962C8B-B14F-4D97-AF65-F5344CB8AC3E}">
        <p14:creationId xmlns:p14="http://schemas.microsoft.com/office/powerpoint/2010/main" val="28310491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ieeexplore.ieee.org/stamp/stamp.jsp?arnumber=1669896"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A Modest Inductive Charger </a:t>
            </a:r>
            <a:endParaRPr lang="en-US" sz="4400" dirty="0"/>
          </a:p>
        </p:txBody>
      </p:sp>
      <p:sp>
        <p:nvSpPr>
          <p:cNvPr id="3" name="Subtitle 2"/>
          <p:cNvSpPr>
            <a:spLocks noGrp="1"/>
          </p:cNvSpPr>
          <p:nvPr>
            <p:ph type="subTitle" idx="1"/>
          </p:nvPr>
        </p:nvSpPr>
        <p:spPr/>
        <p:txBody>
          <a:bodyPr>
            <a:normAutofit lnSpcReduction="10000"/>
          </a:bodyPr>
          <a:lstStyle/>
          <a:p>
            <a:r>
              <a:rPr lang="en-US" dirty="0" smtClean="0"/>
              <a:t>Team 10</a:t>
            </a:r>
          </a:p>
          <a:p>
            <a:r>
              <a:rPr lang="en-US" dirty="0" smtClean="0"/>
              <a:t>Jeff Brown 	     Kati </a:t>
            </a:r>
            <a:r>
              <a:rPr lang="en-US" dirty="0" err="1" smtClean="0"/>
              <a:t>Dahn</a:t>
            </a:r>
            <a:endParaRPr lang="en-US" dirty="0" smtClean="0"/>
          </a:p>
          <a:p>
            <a:r>
              <a:rPr lang="en-US" dirty="0" smtClean="0"/>
              <a:t>Tyler Gilbert         </a:t>
            </a:r>
            <a:r>
              <a:rPr lang="en-US" dirty="0"/>
              <a:t> </a:t>
            </a:r>
            <a:r>
              <a:rPr lang="en-US" dirty="0" smtClean="0"/>
              <a:t>  Jann Messer</a:t>
            </a:r>
            <a:endParaRPr lang="en-US" dirty="0"/>
          </a:p>
        </p:txBody>
      </p:sp>
    </p:spTree>
    <p:extLst>
      <p:ext uri="{BB962C8B-B14F-4D97-AF65-F5344CB8AC3E}">
        <p14:creationId xmlns:p14="http://schemas.microsoft.com/office/powerpoint/2010/main" val="3521829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714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517081" y="828096"/>
            <a:ext cx="4674919" cy="257418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828095"/>
            <a:ext cx="6020789" cy="257418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3402281"/>
            <a:ext cx="12191999" cy="283849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20790" y="828094"/>
            <a:ext cx="1496291" cy="100070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1504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55077" y="70812"/>
            <a:ext cx="4660323" cy="6215270"/>
          </a:xfrm>
          <a:prstGeom prst="rect">
            <a:avLst/>
          </a:prstGeom>
        </p:spPr>
      </p:pic>
      <p:sp>
        <p:nvSpPr>
          <p:cNvPr id="4" name="Rectangle 3"/>
          <p:cNvSpPr/>
          <p:nvPr/>
        </p:nvSpPr>
        <p:spPr>
          <a:xfrm>
            <a:off x="7612082" y="6243428"/>
            <a:ext cx="4900551" cy="523220"/>
          </a:xfrm>
          <a:prstGeom prst="rect">
            <a:avLst/>
          </a:prstGeom>
        </p:spPr>
        <p:txBody>
          <a:bodyPr wrap="square">
            <a:spAutoFit/>
          </a:bodyPr>
          <a:lstStyle/>
          <a:p>
            <a:r>
              <a:rPr lang="en-US" sz="1400" i="1" dirty="0">
                <a:solidFill>
                  <a:srgbClr val="4078C0"/>
                </a:solidFill>
                <a:latin typeface="+mj-lt"/>
                <a:hlinkClick r:id="rId4"/>
              </a:rPr>
              <a:t>Harold A. Wheeler, "Simple Inductance Formulas for Radio Coils," Proceedings of the I.R.E., October 1928, pp. </a:t>
            </a:r>
            <a:r>
              <a:rPr lang="en-US" sz="1400" i="1" dirty="0" smtClean="0">
                <a:solidFill>
                  <a:srgbClr val="4078C0"/>
                </a:solidFill>
                <a:latin typeface="+mj-lt"/>
                <a:hlinkClick r:id="rId4"/>
              </a:rPr>
              <a:t>1398-1400</a:t>
            </a:r>
            <a:r>
              <a:rPr lang="en-US" sz="1400" i="1" dirty="0">
                <a:solidFill>
                  <a:srgbClr val="4078C0"/>
                </a:solidFill>
                <a:latin typeface="+mj-lt"/>
                <a:hlinkClick r:id="rId4"/>
              </a:rPr>
              <a:t>.</a:t>
            </a:r>
            <a:endParaRPr lang="en-US" sz="1400" i="1" dirty="0">
              <a:latin typeface="+mj-lt"/>
            </a:endParaRPr>
          </a:p>
        </p:txBody>
      </p:sp>
    </p:spTree>
    <p:extLst>
      <p:ext uri="{BB962C8B-B14F-4D97-AF65-F5344CB8AC3E}">
        <p14:creationId xmlns:p14="http://schemas.microsoft.com/office/powerpoint/2010/main" val="1633269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221" y="0"/>
            <a:ext cx="9144000" cy="6858000"/>
          </a:xfrm>
          <a:prstGeom prst="rect">
            <a:avLst/>
          </a:prstGeom>
        </p:spPr>
      </p:pic>
    </p:spTree>
    <p:extLst>
      <p:ext uri="{BB962C8B-B14F-4D97-AF65-F5344CB8AC3E}">
        <p14:creationId xmlns:p14="http://schemas.microsoft.com/office/powerpoint/2010/main" val="3459754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207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02036" y="828096"/>
            <a:ext cx="6289963" cy="230699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 y="828095"/>
            <a:ext cx="4061360" cy="230699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3135087"/>
            <a:ext cx="12191999" cy="310569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61362" y="828094"/>
            <a:ext cx="1840672" cy="56131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54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24225" y="0"/>
            <a:ext cx="5927168" cy="6929733"/>
          </a:xfrm>
          <a:prstGeom prst="rect">
            <a:avLst/>
          </a:prstGeom>
        </p:spPr>
      </p:pic>
    </p:spTree>
    <p:extLst>
      <p:ext uri="{BB962C8B-B14F-4D97-AF65-F5344CB8AC3E}">
        <p14:creationId xmlns:p14="http://schemas.microsoft.com/office/powerpoint/2010/main" val="2237279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57126"/>
            <a:ext cx="12192000" cy="6081774"/>
          </a:xfrm>
          <a:prstGeom prst="rect">
            <a:avLst/>
          </a:prstGeom>
        </p:spPr>
      </p:pic>
      <p:sp>
        <p:nvSpPr>
          <p:cNvPr id="3" name="Isosceles Triangle 2"/>
          <p:cNvSpPr/>
          <p:nvPr/>
        </p:nvSpPr>
        <p:spPr>
          <a:xfrm>
            <a:off x="504825" y="3352799"/>
            <a:ext cx="3114675" cy="282892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Use links below to sav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96" y="3198017"/>
            <a:ext cx="3621332" cy="313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4980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81162" y="757237"/>
            <a:ext cx="8829675" cy="5343525"/>
          </a:xfrm>
          <a:prstGeom prst="rect">
            <a:avLst/>
          </a:prstGeom>
        </p:spPr>
      </p:pic>
    </p:spTree>
    <p:extLst>
      <p:ext uri="{BB962C8B-B14F-4D97-AF65-F5344CB8AC3E}">
        <p14:creationId xmlns:p14="http://schemas.microsoft.com/office/powerpoint/2010/main" val="21335273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w.githubusercontent.com/tjgilbert/ece411/master/Docs/Output-Stage-Tests/Capture%2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257" y="249931"/>
            <a:ext cx="5636367" cy="52840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34666" y="5534025"/>
            <a:ext cx="10115550" cy="523220"/>
          </a:xfrm>
          <a:prstGeom prst="rect">
            <a:avLst/>
          </a:prstGeom>
          <a:noFill/>
        </p:spPr>
        <p:txBody>
          <a:bodyPr wrap="square" rtlCol="0">
            <a:spAutoFit/>
          </a:bodyPr>
          <a:lstStyle/>
          <a:p>
            <a:r>
              <a:rPr lang="en-US" sz="2800" dirty="0" smtClean="0"/>
              <a:t>Oscilloscope capture of receiver coil with MOSFET output stage</a:t>
            </a:r>
            <a:endParaRPr lang="en-US" sz="2800" dirty="0"/>
          </a:p>
        </p:txBody>
      </p:sp>
    </p:spTree>
    <p:extLst>
      <p:ext uri="{BB962C8B-B14F-4D97-AF65-F5344CB8AC3E}">
        <p14:creationId xmlns:p14="http://schemas.microsoft.com/office/powerpoint/2010/main" val="1391328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026" name="Picture 2" descr="http://smh-technology-solutions.co.uk/wp-content/uploads/IMG_20150412_17152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9418" y="5662"/>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975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6915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0" y="828096"/>
            <a:ext cx="9144000" cy="418205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 y="828095"/>
            <a:ext cx="1390648" cy="418205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5010149"/>
            <a:ext cx="12191999" cy="123063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90650" y="828094"/>
            <a:ext cx="1657349" cy="232468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260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8972" y="476250"/>
            <a:ext cx="3701654" cy="369332"/>
          </a:xfrm>
          <a:prstGeom prst="rect">
            <a:avLst/>
          </a:prstGeom>
          <a:noFill/>
        </p:spPr>
        <p:txBody>
          <a:bodyPr wrap="none" rtlCol="0">
            <a:spAutoFit/>
          </a:bodyPr>
          <a:lstStyle/>
          <a:p>
            <a:r>
              <a:rPr lang="en-US" dirty="0" smtClean="0"/>
              <a:t>System State </a:t>
            </a:r>
            <a:r>
              <a:rPr lang="en-US" dirty="0"/>
              <a:t>M</a:t>
            </a:r>
            <a:r>
              <a:rPr lang="en-US" dirty="0" smtClean="0"/>
              <a:t>achine </a:t>
            </a:r>
            <a:r>
              <a:rPr lang="en-US" dirty="0"/>
              <a:t>D</a:t>
            </a:r>
            <a:r>
              <a:rPr lang="en-US" dirty="0" smtClean="0"/>
              <a:t>iagram</a:t>
            </a:r>
            <a:endParaRPr lang="en-US" dirty="0"/>
          </a:p>
        </p:txBody>
      </p:sp>
      <p:pic>
        <p:nvPicPr>
          <p:cNvPr id="4" name="Picture 3"/>
          <p:cNvPicPr>
            <a:picLocks noChangeAspect="1"/>
          </p:cNvPicPr>
          <p:nvPr/>
        </p:nvPicPr>
        <p:blipFill>
          <a:blip r:embed="rId3"/>
          <a:stretch>
            <a:fillRect/>
          </a:stretch>
        </p:blipFill>
        <p:spPr>
          <a:xfrm>
            <a:off x="1419224" y="1021036"/>
            <a:ext cx="9201149" cy="5319883"/>
          </a:xfrm>
          <a:prstGeom prst="rect">
            <a:avLst/>
          </a:prstGeom>
        </p:spPr>
      </p:pic>
    </p:spTree>
    <p:extLst>
      <p:ext uri="{BB962C8B-B14F-4D97-AF65-F5344CB8AC3E}">
        <p14:creationId xmlns:p14="http://schemas.microsoft.com/office/powerpoint/2010/main" val="1207057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8972" y="476250"/>
            <a:ext cx="3701654" cy="369332"/>
          </a:xfrm>
          <a:prstGeom prst="rect">
            <a:avLst/>
          </a:prstGeom>
          <a:noFill/>
        </p:spPr>
        <p:txBody>
          <a:bodyPr wrap="none" rtlCol="0">
            <a:spAutoFit/>
          </a:bodyPr>
          <a:lstStyle/>
          <a:p>
            <a:r>
              <a:rPr lang="en-US" dirty="0" smtClean="0"/>
              <a:t>System State </a:t>
            </a:r>
            <a:r>
              <a:rPr lang="en-US" dirty="0"/>
              <a:t>M</a:t>
            </a:r>
            <a:r>
              <a:rPr lang="en-US" dirty="0" smtClean="0"/>
              <a:t>achine </a:t>
            </a:r>
            <a:r>
              <a:rPr lang="en-US" dirty="0"/>
              <a:t>D</a:t>
            </a:r>
            <a:r>
              <a:rPr lang="en-US" dirty="0" smtClean="0"/>
              <a:t>iagram</a:t>
            </a:r>
            <a:endParaRPr lang="en-US" dirty="0"/>
          </a:p>
        </p:txBody>
      </p:sp>
      <p:pic>
        <p:nvPicPr>
          <p:cNvPr id="3" name="Picture 2"/>
          <p:cNvPicPr>
            <a:picLocks noChangeAspect="1"/>
          </p:cNvPicPr>
          <p:nvPr/>
        </p:nvPicPr>
        <p:blipFill>
          <a:blip r:embed="rId3"/>
          <a:stretch>
            <a:fillRect/>
          </a:stretch>
        </p:blipFill>
        <p:spPr>
          <a:xfrm>
            <a:off x="2247898" y="845582"/>
            <a:ext cx="7543801" cy="5759110"/>
          </a:xfrm>
          <a:prstGeom prst="rect">
            <a:avLst/>
          </a:prstGeom>
        </p:spPr>
      </p:pic>
    </p:spTree>
    <p:extLst>
      <p:ext uri="{BB962C8B-B14F-4D97-AF65-F5344CB8AC3E}">
        <p14:creationId xmlns:p14="http://schemas.microsoft.com/office/powerpoint/2010/main" val="3428174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09900" y="57150"/>
            <a:ext cx="6172200" cy="6743700"/>
          </a:xfrm>
          <a:prstGeom prst="rect">
            <a:avLst/>
          </a:prstGeom>
        </p:spPr>
      </p:pic>
    </p:spTree>
    <p:extLst>
      <p:ext uri="{BB962C8B-B14F-4D97-AF65-F5344CB8AC3E}">
        <p14:creationId xmlns:p14="http://schemas.microsoft.com/office/powerpoint/2010/main" val="149200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900" y="1005840"/>
            <a:ext cx="5634684" cy="584775"/>
          </a:xfrm>
          <a:prstGeom prst="rect">
            <a:avLst/>
          </a:prstGeom>
          <a:noFill/>
        </p:spPr>
        <p:txBody>
          <a:bodyPr wrap="none" rtlCol="0">
            <a:spAutoFit/>
          </a:bodyPr>
          <a:lstStyle/>
          <a:p>
            <a:r>
              <a:rPr lang="en-US" sz="3200" dirty="0" smtClean="0"/>
              <a:t>IP / prior work maybe ref. slide 8</a:t>
            </a:r>
            <a:endParaRPr lang="en-US" sz="3200" dirty="0"/>
          </a:p>
        </p:txBody>
      </p:sp>
    </p:spTree>
    <p:extLst>
      <p:ext uri="{BB962C8B-B14F-4D97-AF65-F5344CB8AC3E}">
        <p14:creationId xmlns:p14="http://schemas.microsoft.com/office/powerpoint/2010/main" val="1870519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2" descr="http://67.media.tumblr.com/67ad726b7ff0d6a9cded7f2085d21904/tumblr_nj8uyhOm151skm0sgo1_1280.jpg"/>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58000"/>
                    </a14:imgEffect>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a:off x="0" y="-1009894"/>
            <a:ext cx="12192000" cy="8077200"/>
          </a:xfrm>
          <a:prstGeom prst="rect">
            <a:avLst/>
          </a:prstGeom>
          <a:solidFill>
            <a:schemeClr val="bg2">
              <a:lumMod val="50000"/>
            </a:schemeClr>
          </a:solidFill>
        </p:spPr>
      </p:pic>
    </p:spTree>
    <p:extLst>
      <p:ext uri="{BB962C8B-B14F-4D97-AF65-F5344CB8AC3E}">
        <p14:creationId xmlns:p14="http://schemas.microsoft.com/office/powerpoint/2010/main" val="30047932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p:cNvSpPr/>
          <p:nvPr/>
        </p:nvSpPr>
        <p:spPr>
          <a:xfrm>
            <a:off x="950026" y="2280062"/>
            <a:ext cx="11008425" cy="1938992"/>
          </a:xfrm>
          <a:prstGeom prst="rect">
            <a:avLst/>
          </a:prstGeom>
        </p:spPr>
        <p:txBody>
          <a:bodyPr wrap="square">
            <a:spAutoFit/>
          </a:bodyPr>
          <a:lstStyle/>
          <a:p>
            <a:r>
              <a:rPr lang="en-US" sz="4000" i="1" dirty="0" smtClean="0">
                <a:solidFill>
                  <a:srgbClr val="333333"/>
                </a:solidFill>
              </a:rPr>
              <a:t>“To </a:t>
            </a:r>
            <a:r>
              <a:rPr lang="en-US" sz="4000" i="1" dirty="0">
                <a:solidFill>
                  <a:srgbClr val="333333"/>
                </a:solidFill>
              </a:rPr>
              <a:t>become more familiar with wireless energy transmission and explore </a:t>
            </a:r>
            <a:r>
              <a:rPr lang="en-US" sz="4000" i="1" dirty="0" smtClean="0">
                <a:solidFill>
                  <a:srgbClr val="333333"/>
                </a:solidFill>
              </a:rPr>
              <a:t>integrating </a:t>
            </a:r>
            <a:r>
              <a:rPr lang="en-US" sz="4000" i="1" dirty="0">
                <a:solidFill>
                  <a:srgbClr val="333333"/>
                </a:solidFill>
              </a:rPr>
              <a:t>wireless charging technology into consumer electronics</a:t>
            </a:r>
            <a:r>
              <a:rPr lang="en-US" sz="4000" i="1" dirty="0" smtClean="0">
                <a:solidFill>
                  <a:srgbClr val="333333"/>
                </a:solidFill>
              </a:rPr>
              <a:t>.”</a:t>
            </a:r>
            <a:endParaRPr lang="en-US" sz="4000" i="1" dirty="0"/>
          </a:p>
        </p:txBody>
      </p:sp>
      <p:sp>
        <p:nvSpPr>
          <p:cNvPr id="4" name="Rectangle 3"/>
          <p:cNvSpPr/>
          <p:nvPr/>
        </p:nvSpPr>
        <p:spPr>
          <a:xfrm>
            <a:off x="4961681" y="1120913"/>
            <a:ext cx="2985113" cy="707886"/>
          </a:xfrm>
          <a:prstGeom prst="rect">
            <a:avLst/>
          </a:prstGeom>
        </p:spPr>
        <p:txBody>
          <a:bodyPr wrap="none">
            <a:spAutoFit/>
          </a:bodyPr>
          <a:lstStyle/>
          <a:p>
            <a:r>
              <a:rPr lang="en-US" sz="4000" b="1" dirty="0" smtClean="0">
                <a:solidFill>
                  <a:schemeClr val="tx1">
                    <a:lumMod val="95000"/>
                    <a:lumOff val="5000"/>
                  </a:schemeClr>
                </a:solidFill>
                <a:latin typeface="+mj-lt"/>
              </a:rPr>
              <a:t>Motivation:</a:t>
            </a:r>
            <a:r>
              <a:rPr lang="en-US" dirty="0">
                <a:solidFill>
                  <a:schemeClr val="tx1">
                    <a:lumMod val="95000"/>
                    <a:lumOff val="5000"/>
                  </a:schemeClr>
                </a:solidFill>
                <a:latin typeface="+mj-lt"/>
              </a:rPr>
              <a:t> </a:t>
            </a:r>
          </a:p>
        </p:txBody>
      </p:sp>
    </p:spTree>
    <p:extLst>
      <p:ext uri="{BB962C8B-B14F-4D97-AF65-F5344CB8AC3E}">
        <p14:creationId xmlns:p14="http://schemas.microsoft.com/office/powerpoint/2010/main" val="1451496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3137" y="-1"/>
            <a:ext cx="11350626" cy="6858001"/>
          </a:xfrm>
          <a:prstGeom prst="rect">
            <a:avLst/>
          </a:prstGeom>
        </p:spPr>
      </p:pic>
    </p:spTree>
    <p:extLst>
      <p:ext uri="{BB962C8B-B14F-4D97-AF65-F5344CB8AC3E}">
        <p14:creationId xmlns:p14="http://schemas.microsoft.com/office/powerpoint/2010/main" val="37735695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3137" y="-1"/>
            <a:ext cx="11350626" cy="6858001"/>
          </a:xfrm>
          <a:prstGeom prst="rect">
            <a:avLst/>
          </a:prstGeom>
        </p:spPr>
      </p:pic>
      <p:sp>
        <p:nvSpPr>
          <p:cNvPr id="4" name="Rectangle 3"/>
          <p:cNvSpPr/>
          <p:nvPr/>
        </p:nvSpPr>
        <p:spPr>
          <a:xfrm>
            <a:off x="463136" y="0"/>
            <a:ext cx="11350625" cy="327759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3136" y="4251366"/>
            <a:ext cx="11350625" cy="260663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88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13363584" cy="6858000"/>
          </a:xfrm>
          <a:prstGeom prst="rect">
            <a:avLst/>
          </a:prstGeom>
        </p:spPr>
      </p:pic>
    </p:spTree>
    <p:extLst>
      <p:ext uri="{BB962C8B-B14F-4D97-AF65-F5344CB8AC3E}">
        <p14:creationId xmlns:p14="http://schemas.microsoft.com/office/powerpoint/2010/main" val="4033636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9801" y="1330037"/>
            <a:ext cx="11615485" cy="3288490"/>
          </a:xfrm>
          <a:prstGeom prst="rect">
            <a:avLst/>
          </a:prstGeom>
        </p:spPr>
      </p:pic>
      <p:sp>
        <p:nvSpPr>
          <p:cNvPr id="4" name="Oval Callout 3"/>
          <p:cNvSpPr/>
          <p:nvPr/>
        </p:nvSpPr>
        <p:spPr>
          <a:xfrm>
            <a:off x="1151904" y="4068189"/>
            <a:ext cx="1698173" cy="685800"/>
          </a:xfrm>
          <a:prstGeom prst="wedgeEllipseCallout">
            <a:avLst>
              <a:gd name="adj1" fmla="val 21386"/>
              <a:gd name="adj2" fmla="val 130220"/>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92679" y="5265667"/>
            <a:ext cx="5434949" cy="646331"/>
          </a:xfrm>
          <a:prstGeom prst="rect">
            <a:avLst/>
          </a:prstGeom>
          <a:noFill/>
        </p:spPr>
        <p:txBody>
          <a:bodyPr wrap="none" rtlCol="0">
            <a:spAutoFit/>
          </a:bodyPr>
          <a:lstStyle/>
          <a:p>
            <a:r>
              <a:rPr lang="en-US" sz="3600" dirty="0" smtClean="0">
                <a:solidFill>
                  <a:srgbClr val="FF0000"/>
                </a:solidFill>
              </a:rPr>
              <a:t>No wheel reinvention here. </a:t>
            </a:r>
            <a:endParaRPr lang="en-US" sz="3600" dirty="0">
              <a:solidFill>
                <a:srgbClr val="FF0000"/>
              </a:solidFill>
            </a:endParaRPr>
          </a:p>
        </p:txBody>
      </p:sp>
    </p:spTree>
    <p:extLst>
      <p:ext uri="{BB962C8B-B14F-4D97-AF65-F5344CB8AC3E}">
        <p14:creationId xmlns:p14="http://schemas.microsoft.com/office/powerpoint/2010/main" val="402167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38437" y="3329354"/>
            <a:ext cx="10196994" cy="3062409"/>
          </a:xfrm>
          <a:prstGeom prst="rect">
            <a:avLst/>
          </a:prstGeom>
        </p:spPr>
      </p:pic>
      <p:pic>
        <p:nvPicPr>
          <p:cNvPr id="3" name="Picture 2" descr="https://upload.wikimedia.org/wikipedia/commons/thumb/f/fd/USB_Icon.svg/2000px-USB_Icon.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6362" y="196044"/>
            <a:ext cx="7201144" cy="34565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398327" y="5715000"/>
            <a:ext cx="4037104" cy="676763"/>
          </a:xfrm>
          <a:prstGeom prst="rect">
            <a:avLst/>
          </a:prstGeom>
          <a:no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3577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5122" name="Picture 2" descr="https://raw.githubusercontent.com/tjgilbert/ece411/master/Docs/Sample%20Charging%20Characterization/testset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246" y="0"/>
            <a:ext cx="9170620" cy="68779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dn-shop.adafruit.com/1200x900/1407-0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7809" y="320932"/>
            <a:ext cx="3625605" cy="271920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F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7810" y="3221580"/>
            <a:ext cx="3625605" cy="3399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524910"/>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594</TotalTime>
  <Words>908</Words>
  <Application>Microsoft Office PowerPoint</Application>
  <PresentationFormat>Widescreen</PresentationFormat>
  <Paragraphs>96</Paragraphs>
  <Slides>26</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Gill Sans MT</vt:lpstr>
      <vt:lpstr>Parcel</vt:lpstr>
      <vt:lpstr>A Modest Inductive Charger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Jann Messer</dc:creator>
  <cp:lastModifiedBy>Katlin Dahn</cp:lastModifiedBy>
  <cp:revision>53</cp:revision>
  <dcterms:created xsi:type="dcterms:W3CDTF">2016-12-01T22:45:38Z</dcterms:created>
  <dcterms:modified xsi:type="dcterms:W3CDTF">2016-12-03T06:37:51Z</dcterms:modified>
</cp:coreProperties>
</file>